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39.png" ContentType="image/png"/>
  <Override PartName="/ppt/media/image37.png" ContentType="image/png"/>
  <Override PartName="/ppt/media/image14.wmf" ContentType="image/x-wmf"/>
  <Override PartName="/ppt/media/image12.wmf" ContentType="image/x-wmf"/>
  <Override PartName="/ppt/media/image10.wmf" ContentType="image/x-wmf"/>
  <Override PartName="/ppt/media/image38.png" ContentType="image/png"/>
  <Override PartName="/ppt/media/image13.png" ContentType="image/png"/>
  <Override PartName="/ppt/media/image15.png" ContentType="image/png"/>
  <Override PartName="/ppt/media/image17.png" ContentType="image/png"/>
  <Override PartName="/ppt/media/image19.png" ContentType="image/png"/>
  <Override PartName="/ppt/media/image20.png" ContentType="image/png"/>
  <Override PartName="/ppt/media/image16.wmf" ContentType="image/x-wmf"/>
  <Override PartName="/ppt/media/image21.png" ContentType="image/png"/>
  <Override PartName="/ppt/media/image22.png" ContentType="image/png"/>
  <Override PartName="/ppt/media/image18.wmf" ContentType="image/x-wmf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7.png" ContentType="image/png"/>
  <Override PartName="/ppt/media/image1.png" ContentType="image/png"/>
  <Override PartName="/ppt/media/image3.png" ContentType="image/png"/>
  <Override PartName="/ppt/media/image5.png" ContentType="image/png"/>
  <Override PartName="/ppt/media/image8.wmf" ContentType="image/x-wmf"/>
  <Override PartName="/ppt/media/image2.wmf" ContentType="image/x-wmf"/>
  <Override PartName="/ppt/media/image6.wmf" ContentType="image/x-wmf"/>
  <Override PartName="/ppt/media/image4.wmf" ContentType="image/x-wmf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3.xml" ContentType="application/vnd.openxmlformats-officedocument.presentationml.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wmf"/><Relationship Id="rId4" Type="http://schemas.openxmlformats.org/officeDocument/2006/relationships/image" Target="../media/image3.png"/><Relationship Id="rId5" Type="http://schemas.openxmlformats.org/officeDocument/2006/relationships/image" Target="../media/image4.wmf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wmf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image" Target="../media/image8.wmf"/><Relationship Id="rId4" Type="http://schemas.openxmlformats.org/officeDocument/2006/relationships/image" Target="../media/image9.png"/><Relationship Id="rId5" Type="http://schemas.openxmlformats.org/officeDocument/2006/relationships/image" Target="../media/image10.wmf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1.png"/><Relationship Id="rId3" Type="http://schemas.openxmlformats.org/officeDocument/2006/relationships/image" Target="../media/image12.wmf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png"/><Relationship Id="rId3" Type="http://schemas.openxmlformats.org/officeDocument/2006/relationships/image" Target="../media/image14.wmf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5.png"/><Relationship Id="rId3" Type="http://schemas.openxmlformats.org/officeDocument/2006/relationships/image" Target="../media/image16.wmf"/><Relationship Id="rId4" Type="http://schemas.openxmlformats.org/officeDocument/2006/relationships/image" Target="../media/image17.png"/><Relationship Id="rId5" Type="http://schemas.openxmlformats.org/officeDocument/2006/relationships/image" Target="../media/image18.wmf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0" descr=""/>
          <p:cNvPicPr/>
          <p:nvPr/>
        </p:nvPicPr>
        <p:blipFill>
          <a:blip r:embed="rId2"/>
          <a:stretch/>
        </p:blipFill>
        <p:spPr>
          <a:xfrm>
            <a:off x="-24480" y="-25920"/>
            <a:ext cx="12232080" cy="1031400"/>
          </a:xfrm>
          <a:prstGeom prst="rect">
            <a:avLst/>
          </a:prstGeom>
          <a:ln>
            <a:noFill/>
          </a:ln>
        </p:spPr>
      </p:pic>
      <p:pic>
        <p:nvPicPr>
          <p:cNvPr id="1" name="Picture 13" descr=""/>
          <p:cNvPicPr/>
          <p:nvPr/>
        </p:nvPicPr>
        <p:blipFill>
          <a:blip r:embed="rId3"/>
          <a:stretch/>
        </p:blipFill>
        <p:spPr>
          <a:xfrm>
            <a:off x="269280" y="42840"/>
            <a:ext cx="1030680" cy="903960"/>
          </a:xfrm>
          <a:prstGeom prst="rect">
            <a:avLst/>
          </a:prstGeom>
          <a:ln>
            <a:noFill/>
          </a:ln>
        </p:spPr>
      </p:pic>
      <p:pic>
        <p:nvPicPr>
          <p:cNvPr id="2" name="Picture 4" descr=""/>
          <p:cNvPicPr/>
          <p:nvPr/>
        </p:nvPicPr>
        <p:blipFill>
          <a:blip r:embed="rId4"/>
          <a:stretch/>
        </p:blipFill>
        <p:spPr>
          <a:xfrm>
            <a:off x="-99360" y="-47520"/>
            <a:ext cx="12309840" cy="6923880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"/>
          <p:cNvPicPr/>
          <p:nvPr/>
        </p:nvPicPr>
        <p:blipFill>
          <a:blip r:embed="rId5"/>
          <a:stretch/>
        </p:blipFill>
        <p:spPr>
          <a:xfrm>
            <a:off x="446400" y="375480"/>
            <a:ext cx="1361520" cy="119412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10" descr=""/>
          <p:cNvPicPr/>
          <p:nvPr/>
        </p:nvPicPr>
        <p:blipFill>
          <a:blip r:embed="rId2"/>
          <a:stretch/>
        </p:blipFill>
        <p:spPr>
          <a:xfrm>
            <a:off x="-24480" y="-25920"/>
            <a:ext cx="12232080" cy="1031400"/>
          </a:xfrm>
          <a:prstGeom prst="rect">
            <a:avLst/>
          </a:prstGeom>
          <a:ln>
            <a:noFill/>
          </a:ln>
        </p:spPr>
      </p:pic>
      <p:pic>
        <p:nvPicPr>
          <p:cNvPr id="43" name="Picture 13" descr=""/>
          <p:cNvPicPr/>
          <p:nvPr/>
        </p:nvPicPr>
        <p:blipFill>
          <a:blip r:embed="rId3"/>
          <a:stretch/>
        </p:blipFill>
        <p:spPr>
          <a:xfrm>
            <a:off x="269280" y="42840"/>
            <a:ext cx="1030680" cy="903960"/>
          </a:xfrm>
          <a:prstGeom prst="rect">
            <a:avLst/>
          </a:prstGeom>
          <a:ln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10" descr=""/>
          <p:cNvPicPr/>
          <p:nvPr/>
        </p:nvPicPr>
        <p:blipFill>
          <a:blip r:embed="rId2"/>
          <a:stretch/>
        </p:blipFill>
        <p:spPr>
          <a:xfrm>
            <a:off x="-24480" y="-25920"/>
            <a:ext cx="12232080" cy="1031400"/>
          </a:xfrm>
          <a:prstGeom prst="rect">
            <a:avLst/>
          </a:prstGeom>
          <a:ln>
            <a:noFill/>
          </a:ln>
        </p:spPr>
      </p:pic>
      <p:pic>
        <p:nvPicPr>
          <p:cNvPr id="83" name="Picture 13" descr=""/>
          <p:cNvPicPr/>
          <p:nvPr/>
        </p:nvPicPr>
        <p:blipFill>
          <a:blip r:embed="rId3"/>
          <a:stretch/>
        </p:blipFill>
        <p:spPr>
          <a:xfrm>
            <a:off x="269280" y="42840"/>
            <a:ext cx="1030680" cy="903960"/>
          </a:xfrm>
          <a:prstGeom prst="rect">
            <a:avLst/>
          </a:prstGeom>
          <a:ln>
            <a:noFill/>
          </a:ln>
        </p:spPr>
      </p:pic>
      <p:pic>
        <p:nvPicPr>
          <p:cNvPr id="84" name="Picture 7" descr=""/>
          <p:cNvPicPr/>
          <p:nvPr/>
        </p:nvPicPr>
        <p:blipFill>
          <a:blip r:embed="rId4"/>
          <a:stretch/>
        </p:blipFill>
        <p:spPr>
          <a:xfrm>
            <a:off x="-188280" y="33120"/>
            <a:ext cx="12412800" cy="6981840"/>
          </a:xfrm>
          <a:prstGeom prst="rect">
            <a:avLst/>
          </a:prstGeom>
          <a:ln>
            <a:noFill/>
          </a:ln>
        </p:spPr>
      </p:pic>
      <p:pic>
        <p:nvPicPr>
          <p:cNvPr id="85" name="Picture 8" descr=""/>
          <p:cNvPicPr/>
          <p:nvPr/>
        </p:nvPicPr>
        <p:blipFill>
          <a:blip r:embed="rId5"/>
          <a:stretch/>
        </p:blipFill>
        <p:spPr>
          <a:xfrm>
            <a:off x="8927280" y="2503440"/>
            <a:ext cx="2109240" cy="1850040"/>
          </a:xfrm>
          <a:prstGeom prst="rect">
            <a:avLst/>
          </a:prstGeom>
          <a:ln>
            <a:noFill/>
          </a:ln>
        </p:spPr>
      </p:pic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10" descr=""/>
          <p:cNvPicPr/>
          <p:nvPr/>
        </p:nvPicPr>
        <p:blipFill>
          <a:blip r:embed="rId2"/>
          <a:stretch/>
        </p:blipFill>
        <p:spPr>
          <a:xfrm>
            <a:off x="-24480" y="-25920"/>
            <a:ext cx="12232080" cy="1031400"/>
          </a:xfrm>
          <a:prstGeom prst="rect">
            <a:avLst/>
          </a:prstGeom>
          <a:ln>
            <a:noFill/>
          </a:ln>
        </p:spPr>
      </p:pic>
      <p:pic>
        <p:nvPicPr>
          <p:cNvPr id="125" name="Picture 13" descr=""/>
          <p:cNvPicPr/>
          <p:nvPr/>
        </p:nvPicPr>
        <p:blipFill>
          <a:blip r:embed="rId3"/>
          <a:stretch/>
        </p:blipFill>
        <p:spPr>
          <a:xfrm>
            <a:off x="269280" y="42840"/>
            <a:ext cx="1030680" cy="903960"/>
          </a:xfrm>
          <a:prstGeom prst="rect">
            <a:avLst/>
          </a:prstGeom>
          <a:ln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10" descr=""/>
          <p:cNvPicPr/>
          <p:nvPr/>
        </p:nvPicPr>
        <p:blipFill>
          <a:blip r:embed="rId2"/>
          <a:stretch/>
        </p:blipFill>
        <p:spPr>
          <a:xfrm>
            <a:off x="-24480" y="-25920"/>
            <a:ext cx="12232080" cy="1031400"/>
          </a:xfrm>
          <a:prstGeom prst="rect">
            <a:avLst/>
          </a:prstGeom>
          <a:ln>
            <a:noFill/>
          </a:ln>
        </p:spPr>
      </p:pic>
      <p:pic>
        <p:nvPicPr>
          <p:cNvPr id="165" name="Picture 13" descr=""/>
          <p:cNvPicPr/>
          <p:nvPr/>
        </p:nvPicPr>
        <p:blipFill>
          <a:blip r:embed="rId3"/>
          <a:stretch/>
        </p:blipFill>
        <p:spPr>
          <a:xfrm>
            <a:off x="269280" y="42840"/>
            <a:ext cx="1030680" cy="903960"/>
          </a:xfrm>
          <a:prstGeom prst="rect">
            <a:avLst/>
          </a:prstGeom>
          <a:ln>
            <a:noFill/>
          </a:ln>
        </p:spPr>
      </p:pic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10" descr=""/>
          <p:cNvPicPr/>
          <p:nvPr/>
        </p:nvPicPr>
        <p:blipFill>
          <a:blip r:embed="rId2"/>
          <a:stretch/>
        </p:blipFill>
        <p:spPr>
          <a:xfrm>
            <a:off x="-24480" y="-25920"/>
            <a:ext cx="12232080" cy="1031400"/>
          </a:xfrm>
          <a:prstGeom prst="rect">
            <a:avLst/>
          </a:prstGeom>
          <a:ln>
            <a:noFill/>
          </a:ln>
        </p:spPr>
      </p:pic>
      <p:pic>
        <p:nvPicPr>
          <p:cNvPr id="205" name="Picture 13" descr=""/>
          <p:cNvPicPr/>
          <p:nvPr/>
        </p:nvPicPr>
        <p:blipFill>
          <a:blip r:embed="rId3"/>
          <a:stretch/>
        </p:blipFill>
        <p:spPr>
          <a:xfrm>
            <a:off x="269280" y="42840"/>
            <a:ext cx="1030680" cy="903960"/>
          </a:xfrm>
          <a:prstGeom prst="rect">
            <a:avLst/>
          </a:prstGeom>
          <a:ln>
            <a:noFill/>
          </a:ln>
        </p:spPr>
      </p:pic>
      <p:pic>
        <p:nvPicPr>
          <p:cNvPr id="206" name="Picture 2" descr=""/>
          <p:cNvPicPr/>
          <p:nvPr/>
        </p:nvPicPr>
        <p:blipFill>
          <a:blip r:embed="rId4"/>
          <a:stretch/>
        </p:blipFill>
        <p:spPr>
          <a:xfrm>
            <a:off x="-141480" y="-12240"/>
            <a:ext cx="12345120" cy="6943680"/>
          </a:xfrm>
          <a:prstGeom prst="rect">
            <a:avLst/>
          </a:prstGeom>
          <a:ln>
            <a:noFill/>
          </a:ln>
        </p:spPr>
      </p:pic>
      <p:pic>
        <p:nvPicPr>
          <p:cNvPr id="207" name="Picture 8" descr=""/>
          <p:cNvPicPr/>
          <p:nvPr/>
        </p:nvPicPr>
        <p:blipFill>
          <a:blip r:embed="rId5"/>
          <a:stretch/>
        </p:blipFill>
        <p:spPr>
          <a:xfrm>
            <a:off x="8927280" y="2503440"/>
            <a:ext cx="2109240" cy="1850040"/>
          </a:xfrm>
          <a:prstGeom prst="rect">
            <a:avLst/>
          </a:prstGeom>
          <a:ln>
            <a:noFill/>
          </a:ln>
        </p:spPr>
      </p:pic>
      <p:sp>
        <p:nvSpPr>
          <p:cNvPr id="208" name="CustomShape 1"/>
          <p:cNvSpPr/>
          <p:nvPr/>
        </p:nvSpPr>
        <p:spPr>
          <a:xfrm>
            <a:off x="1344240" y="4716720"/>
            <a:ext cx="415044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www.adaptcentre.ie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harshvardhan.pandit@adaptcentre.ie" TargetMode="External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996120" y="1790280"/>
            <a:ext cx="8170560" cy="182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4000" spc="-1" strike="noStrike">
                <a:solidFill>
                  <a:srgbClr val="ffffff"/>
                </a:solidFill>
                <a:latin typeface="Calibri Light"/>
              </a:rPr>
              <a:t>Technology for Social Good: Promises and Potentials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996120" y="3720240"/>
            <a:ext cx="8170560" cy="11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</a:rPr>
              <a:t>Harshvardhan J. Pandit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</a:rPr>
              <a:t>PhD Researcher, Theme E, TCD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4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harshvardhan.pandit@adaptcentre.ie</a:t>
            </a:r>
            <a:r>
              <a:rPr b="0" lang="en-GB" sz="2400" spc="-1" strike="noStrike">
                <a:solidFill>
                  <a:srgbClr val="ffffff"/>
                </a:solidFill>
                <a:latin typeface="Calibri"/>
              </a:rPr>
              <a:t> | @coolharsh55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2"/>
          <a:stretch/>
        </p:blipFill>
        <p:spPr>
          <a:xfrm>
            <a:off x="11232000" y="6119280"/>
            <a:ext cx="825840" cy="28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838080" y="872280"/>
            <a:ext cx="6989040" cy="255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Calibri Light"/>
              </a:rPr>
              <a:t>We believe everyone should do the ‘right thing’, but disagree on what is right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838080" y="3456000"/>
            <a:ext cx="6989040" cy="20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GB" sz="2400" spc="-1" strike="noStrike">
                <a:solidFill>
                  <a:srgbClr val="ffffff"/>
                </a:solidFill>
                <a:latin typeface="Calibri"/>
              </a:rPr>
              <a:t>Why Good People Do Bad Things: Understanding Our Darker Selves - James Hollis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925416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A1FF4FE-BB60-4E5E-B92E-7A2D5337E560}" type="slidenum">
              <a:rPr b="0" lang="en-GB" sz="1200" spc="-1" strike="noStrike">
                <a:solidFill>
                  <a:srgbClr val="262626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925416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31FF7A7-92F2-4ACD-86BD-B7E53B33FF1F}" type="slidenum">
              <a:rPr b="0" lang="en-GB" sz="1200" spc="-1" strike="noStrike">
                <a:solidFill>
                  <a:srgbClr val="262626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1426680" y="140400"/>
            <a:ext cx="8859600" cy="70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Calibri"/>
              </a:rPr>
              <a:t>Morals and Ethical Values change across culture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720000" y="1362240"/>
            <a:ext cx="3336480" cy="187740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2"/>
          <a:stretch/>
        </p:blipFill>
        <p:spPr>
          <a:xfrm>
            <a:off x="419040" y="3423600"/>
            <a:ext cx="3900600" cy="248004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3"/>
          <a:stretch/>
        </p:blipFill>
        <p:spPr>
          <a:xfrm>
            <a:off x="4772160" y="1368000"/>
            <a:ext cx="6675480" cy="4847760"/>
          </a:xfrm>
          <a:prstGeom prst="rect">
            <a:avLst/>
          </a:prstGeom>
          <a:ln>
            <a:noFill/>
          </a:ln>
        </p:spPr>
      </p:pic>
      <p:sp>
        <p:nvSpPr>
          <p:cNvPr id="307" name="CustomShape 3"/>
          <p:cNvSpPr/>
          <p:nvPr/>
        </p:nvSpPr>
        <p:spPr>
          <a:xfrm>
            <a:off x="9170280" y="1008000"/>
            <a:ext cx="227736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000" spc="-1" strike="noStrike">
                <a:latin typeface="Arial"/>
              </a:rPr>
              <a:t>Hofstede's cultural dimensions theory</a:t>
            </a:r>
            <a:endParaRPr b="0" lang="en-GB" sz="10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838080" y="1346040"/>
            <a:ext cx="10514880" cy="482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Benefit </a:t>
            </a:r>
            <a:r>
              <a:rPr b="0" i="1" lang="en-GB" sz="2400" spc="-1" strike="noStrike">
                <a:solidFill>
                  <a:srgbClr val="666666"/>
                </a:solidFill>
                <a:latin typeface="Calibri"/>
              </a:rPr>
              <a:t>← the hidden agenda</a:t>
            </a:r>
            <a:endParaRPr b="0" lang="en-GB" sz="24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Who will </a:t>
            </a:r>
            <a:r>
              <a:rPr b="0" i="1" lang="en-GB" sz="2000" spc="-1" strike="noStrike">
                <a:solidFill>
                  <a:srgbClr val="000000"/>
                </a:solidFill>
                <a:latin typeface="Calibri"/>
              </a:rPr>
              <a:t>not </a:t>
            </a: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benefit?</a:t>
            </a:r>
            <a:endParaRPr b="0" lang="en-GB" sz="20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Is it </a:t>
            </a:r>
            <a:r>
              <a:rPr b="0" i="1" lang="en-GB" sz="2000" spc="-1" strike="noStrike">
                <a:solidFill>
                  <a:srgbClr val="000000"/>
                </a:solidFill>
                <a:latin typeface="Calibri"/>
              </a:rPr>
              <a:t>disproportionate</a:t>
            </a: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?</a:t>
            </a:r>
            <a:endParaRPr b="0" lang="en-GB" sz="20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Accountability </a:t>
            </a:r>
            <a:r>
              <a:rPr b="0" i="1" lang="en-GB" sz="2400" spc="-1" strike="noStrike">
                <a:solidFill>
                  <a:srgbClr val="666666"/>
                </a:solidFill>
                <a:latin typeface="Calibri"/>
              </a:rPr>
              <a:t>← who to look for when things go wrong</a:t>
            </a:r>
            <a:endParaRPr b="0" lang="en-GB" sz="24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Who will be </a:t>
            </a:r>
            <a:r>
              <a:rPr b="0" i="1" lang="en-GB" sz="2000" spc="-1" strike="noStrike">
                <a:solidFill>
                  <a:srgbClr val="000000"/>
                </a:solidFill>
                <a:latin typeface="Calibri"/>
              </a:rPr>
              <a:t>responsible</a:t>
            </a: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?</a:t>
            </a:r>
            <a:endParaRPr b="0" lang="en-GB" sz="20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Can there be a </a:t>
            </a:r>
            <a:r>
              <a:rPr b="0" i="1" lang="en-GB" sz="2000" spc="-1" strike="noStrike">
                <a:solidFill>
                  <a:srgbClr val="000000"/>
                </a:solidFill>
                <a:latin typeface="Calibri"/>
              </a:rPr>
              <a:t>vaccum</a:t>
            </a: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 of responsibility?</a:t>
            </a:r>
            <a:endParaRPr b="0" lang="en-GB" sz="20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Legality </a:t>
            </a:r>
            <a:r>
              <a:rPr b="0" i="1" lang="en-GB" sz="2400" spc="-1" strike="noStrike">
                <a:solidFill>
                  <a:srgbClr val="666666"/>
                </a:solidFill>
                <a:latin typeface="Calibri"/>
              </a:rPr>
              <a:t>← how to enshrine a social agreement</a:t>
            </a:r>
            <a:endParaRPr b="0" lang="en-GB" sz="24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Should something </a:t>
            </a:r>
            <a:r>
              <a:rPr b="0" i="1" lang="en-GB" sz="2000" spc="-1" strike="noStrike">
                <a:solidFill>
                  <a:srgbClr val="000000"/>
                </a:solidFill>
                <a:latin typeface="Calibri"/>
              </a:rPr>
              <a:t>immoral</a:t>
            </a: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 also be </a:t>
            </a:r>
            <a:r>
              <a:rPr b="0" i="1" lang="en-GB" sz="2000" spc="-1" strike="noStrike">
                <a:solidFill>
                  <a:srgbClr val="000000"/>
                </a:solidFill>
                <a:latin typeface="Calibri"/>
              </a:rPr>
              <a:t>illegal</a:t>
            </a: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?</a:t>
            </a:r>
            <a:endParaRPr b="0" lang="en-GB" sz="20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What should be the </a:t>
            </a:r>
            <a:r>
              <a:rPr b="0" i="1" lang="en-GB" sz="2000" spc="-1" strike="noStrike">
                <a:solidFill>
                  <a:srgbClr val="000000"/>
                </a:solidFill>
                <a:latin typeface="Calibri"/>
              </a:rPr>
              <a:t>punishment</a:t>
            </a:r>
            <a:r>
              <a:rPr b="0" lang="en-GB" sz="2000" spc="-1" strike="noStrike">
                <a:solidFill>
                  <a:srgbClr val="000000"/>
                </a:solidFill>
                <a:latin typeface="Calibri"/>
              </a:rPr>
              <a:t> for deviating from the law?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925416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0FFC4DA-1466-44CE-9FD6-3508A2501F68}" type="slidenum">
              <a:rPr b="0" lang="en-GB" sz="1200" spc="-1" strike="noStrike">
                <a:solidFill>
                  <a:srgbClr val="262626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1426680" y="140400"/>
            <a:ext cx="8859600" cy="70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</a:rPr>
              <a:t>Debating in silos...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925416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46CD962-1A7A-4E85-A263-CA0A40185779}" type="slidenum">
              <a:rPr b="0" lang="en-GB" sz="1200" spc="-1" strike="noStrike">
                <a:solidFill>
                  <a:srgbClr val="262626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1344240" y="2389320"/>
            <a:ext cx="7046280" cy="20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ffffff"/>
                </a:solidFill>
                <a:latin typeface="Calibri"/>
              </a:rPr>
              <a:t>Harshvardhan J. Pandit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1344240" y="938520"/>
            <a:ext cx="7046280" cy="110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GB" sz="3200" spc="-1" strike="noStrike">
                <a:solidFill>
                  <a:srgbClr val="ffffff"/>
                </a:solidFill>
                <a:latin typeface="Calibri"/>
              </a:rPr>
              <a:t>Technology for Social Good -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GB" sz="3200" spc="-1" strike="noStrike">
                <a:solidFill>
                  <a:srgbClr val="ffffff"/>
                </a:solidFill>
                <a:latin typeface="Calibri"/>
              </a:rPr>
              <a:t>Promises and Potentials</a:t>
            </a:r>
            <a:endParaRPr b="0" lang="en-GB" sz="32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925416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D823079-6D56-4EBB-91FC-D42DB2C46ACB}" type="slidenum">
              <a:rPr b="0" lang="en-GB" sz="1200" spc="-1" strike="noStrike">
                <a:solidFill>
                  <a:srgbClr val="262626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1426680" y="140400"/>
            <a:ext cx="8859600" cy="70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</a:rPr>
              <a:t>What is Technology?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1224000" y="1008000"/>
            <a:ext cx="6695640" cy="193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1c052e"/>
                </a:solidFill>
                <a:latin typeface="Arial"/>
              </a:rPr>
              <a:t>“</a:t>
            </a:r>
            <a:r>
              <a:rPr b="1" lang="en-GB" sz="2600" spc="-1" strike="noStrike">
                <a:solidFill>
                  <a:srgbClr val="1c052e"/>
                </a:solidFill>
                <a:latin typeface="Arial"/>
              </a:rPr>
              <a:t>practical application of knowledge”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600" spc="-1" strike="noStrike">
              <a:latin typeface="Arial"/>
            </a:endParaRPr>
          </a:p>
        </p:txBody>
      </p:sp>
      <p:sp>
        <p:nvSpPr>
          <p:cNvPr id="253" name="CustomShape 4"/>
          <p:cNvSpPr/>
          <p:nvPr/>
        </p:nvSpPr>
        <p:spPr>
          <a:xfrm>
            <a:off x="1368000" y="3672000"/>
            <a:ext cx="1295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transport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54" name="CustomShape 5"/>
          <p:cNvSpPr/>
          <p:nvPr/>
        </p:nvSpPr>
        <p:spPr>
          <a:xfrm>
            <a:off x="4032000" y="3685680"/>
            <a:ext cx="1655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entertainment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55" name="CustomShape 6"/>
          <p:cNvSpPr/>
          <p:nvPr/>
        </p:nvSpPr>
        <p:spPr>
          <a:xfrm>
            <a:off x="6552000" y="3672000"/>
            <a:ext cx="2159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health / medicine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432000" y="1714320"/>
            <a:ext cx="2916720" cy="202932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2"/>
          <a:stretch/>
        </p:blipFill>
        <p:spPr>
          <a:xfrm>
            <a:off x="3922560" y="1716120"/>
            <a:ext cx="2050920" cy="1931400"/>
          </a:xfrm>
          <a:prstGeom prst="rect">
            <a:avLst/>
          </a:prstGeom>
          <a:ln>
            <a:noFill/>
          </a:ln>
        </p:spPr>
      </p:pic>
      <p:pic>
        <p:nvPicPr>
          <p:cNvPr id="258" name="" descr=""/>
          <p:cNvPicPr/>
          <p:nvPr/>
        </p:nvPicPr>
        <p:blipFill>
          <a:blip r:embed="rId3"/>
          <a:stretch/>
        </p:blipFill>
        <p:spPr>
          <a:xfrm>
            <a:off x="6745320" y="1991160"/>
            <a:ext cx="1637640" cy="1449720"/>
          </a:xfrm>
          <a:prstGeom prst="rect">
            <a:avLst/>
          </a:prstGeom>
          <a:ln>
            <a:noFill/>
          </a:ln>
        </p:spPr>
      </p:pic>
      <p:pic>
        <p:nvPicPr>
          <p:cNvPr id="259" name="" descr=""/>
          <p:cNvPicPr/>
          <p:nvPr/>
        </p:nvPicPr>
        <p:blipFill>
          <a:blip r:embed="rId4"/>
          <a:stretch/>
        </p:blipFill>
        <p:spPr>
          <a:xfrm>
            <a:off x="9504000" y="1890720"/>
            <a:ext cx="1636920" cy="1636920"/>
          </a:xfrm>
          <a:prstGeom prst="rect">
            <a:avLst/>
          </a:prstGeom>
          <a:ln>
            <a:noFill/>
          </a:ln>
        </p:spPr>
      </p:pic>
      <p:sp>
        <p:nvSpPr>
          <p:cNvPr id="260" name="CustomShape 7"/>
          <p:cNvSpPr/>
          <p:nvPr/>
        </p:nvSpPr>
        <p:spPr>
          <a:xfrm>
            <a:off x="9288000" y="3672000"/>
            <a:ext cx="2159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energy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5"/>
          <a:stretch/>
        </p:blipFill>
        <p:spPr>
          <a:xfrm>
            <a:off x="2539800" y="4248000"/>
            <a:ext cx="1491840" cy="1288440"/>
          </a:xfrm>
          <a:prstGeom prst="rect">
            <a:avLst/>
          </a:prstGeom>
          <a:ln>
            <a:noFill/>
          </a:ln>
        </p:spPr>
      </p:pic>
      <p:sp>
        <p:nvSpPr>
          <p:cNvPr id="262" name="CustomShape 8"/>
          <p:cNvSpPr/>
          <p:nvPr/>
        </p:nvSpPr>
        <p:spPr>
          <a:xfrm>
            <a:off x="2376000" y="5688000"/>
            <a:ext cx="1655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food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6"/>
          <a:stretch/>
        </p:blipFill>
        <p:spPr>
          <a:xfrm>
            <a:off x="5519520" y="3960000"/>
            <a:ext cx="1176120" cy="1533240"/>
          </a:xfrm>
          <a:prstGeom prst="rect">
            <a:avLst/>
          </a:prstGeom>
          <a:ln>
            <a:noFill/>
          </a:ln>
        </p:spPr>
      </p:pic>
      <p:sp>
        <p:nvSpPr>
          <p:cNvPr id="264" name="CustomShape 9"/>
          <p:cNvSpPr/>
          <p:nvPr/>
        </p:nvSpPr>
        <p:spPr>
          <a:xfrm>
            <a:off x="5256000" y="5688000"/>
            <a:ext cx="1655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finance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7"/>
          <a:stretch/>
        </p:blipFill>
        <p:spPr>
          <a:xfrm>
            <a:off x="8077680" y="4490280"/>
            <a:ext cx="1785960" cy="1006920"/>
          </a:xfrm>
          <a:prstGeom prst="rect">
            <a:avLst/>
          </a:prstGeom>
          <a:ln>
            <a:noFill/>
          </a:ln>
        </p:spPr>
      </p:pic>
      <p:sp>
        <p:nvSpPr>
          <p:cNvPr id="266" name="CustomShape 10"/>
          <p:cNvSpPr/>
          <p:nvPr/>
        </p:nvSpPr>
        <p:spPr>
          <a:xfrm>
            <a:off x="8077680" y="5688000"/>
            <a:ext cx="171396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communication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838080" y="872280"/>
            <a:ext cx="6989040" cy="255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Calibri Light"/>
              </a:rPr>
              <a:t>Technology is anything invented after you were born, everything else is just stuff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838080" y="3456000"/>
            <a:ext cx="6989040" cy="20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GB" sz="2400" spc="-1" strike="noStrike">
                <a:solidFill>
                  <a:srgbClr val="ffffff"/>
                </a:solidFill>
                <a:latin typeface="Calibri"/>
              </a:rPr>
              <a:t>Alan Kay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GB" sz="2400" spc="-1" strike="noStrike">
                <a:solidFill>
                  <a:srgbClr val="ffffff"/>
                </a:solidFill>
                <a:latin typeface="Calibri"/>
              </a:rPr>
              <a:t>Human-Computer Interface pioneer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GB" sz="24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925416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3F56236-4150-4258-98D9-D38C5BAC71AD}" type="slidenum">
              <a:rPr b="0" lang="en-GB" sz="1200" spc="-1" strike="noStrike">
                <a:solidFill>
                  <a:srgbClr val="262626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838080" y="1346040"/>
            <a:ext cx="10514880" cy="482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Privacy!</a:t>
            </a:r>
            <a:endParaRPr b="0" lang="en-GB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Surveillance!</a:t>
            </a:r>
            <a:endParaRPr b="0" lang="en-GB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Morality! Ethics!</a:t>
            </a:r>
            <a:endParaRPr b="0" lang="en-GB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Safety!</a:t>
            </a:r>
            <a:endParaRPr b="0" lang="en-GB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Security!</a:t>
            </a:r>
            <a:endParaRPr b="0" lang="en-GB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Terrorism!</a:t>
            </a:r>
            <a:endParaRPr b="0" lang="en-GB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Compensation! Copyright!</a:t>
            </a:r>
            <a:endParaRPr b="0" lang="en-GB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Dependance!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925416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50230A3-12EF-4B35-B435-4DA53A809324}" type="slidenum">
              <a:rPr b="0" lang="en-GB" sz="1200" spc="-1" strike="noStrike">
                <a:solidFill>
                  <a:srgbClr val="262626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1426680" y="140400"/>
            <a:ext cx="8859600" cy="70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</a:rPr>
              <a:t>Common ‘problems’ discussed in relation to technology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5616000" y="1296000"/>
            <a:ext cx="5903640" cy="417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838080" y="872280"/>
            <a:ext cx="6989040" cy="255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Calibri Light"/>
              </a:rPr>
              <a:t>Can we re-apply lessons learned in developing one area of technology to another?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838080" y="3456000"/>
            <a:ext cx="6989040" cy="20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GB" sz="2400" spc="-1" strike="noStrike">
                <a:solidFill>
                  <a:srgbClr val="ffffff"/>
                </a:solidFill>
                <a:latin typeface="Calibri"/>
              </a:rPr>
              <a:t>A Social Theorem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925416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631D56C-B0A6-43BD-B1AA-97E64B2C692F}" type="slidenum">
              <a:rPr b="0" lang="en-GB" sz="1200" spc="-1" strike="noStrike">
                <a:solidFill>
                  <a:srgbClr val="262626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838080" y="1320840"/>
            <a:ext cx="5180760" cy="48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381f"/>
                </a:solidFill>
                <a:latin typeface="Calibri"/>
              </a:rPr>
              <a:t>Promises</a:t>
            </a:r>
            <a:endParaRPr b="0" lang="en-GB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381f"/>
                </a:solidFill>
                <a:latin typeface="Calibri"/>
              </a:rPr>
              <a:t>Efficiency</a:t>
            </a:r>
            <a:endParaRPr b="0" lang="en-GB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381f"/>
                </a:solidFill>
                <a:latin typeface="Calibri"/>
              </a:rPr>
              <a:t>Reliability</a:t>
            </a:r>
            <a:endParaRPr b="0" lang="en-GB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381f"/>
                </a:solidFill>
                <a:latin typeface="Calibri"/>
              </a:rPr>
              <a:t>Automation</a:t>
            </a:r>
            <a:endParaRPr b="0" lang="en-GB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381f"/>
                </a:solidFill>
                <a:latin typeface="Calibri"/>
              </a:rPr>
              <a:t>Convenience</a:t>
            </a:r>
            <a:endParaRPr b="0" lang="en-GB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381f"/>
                </a:solidFill>
                <a:latin typeface="Calibri"/>
              </a:rPr>
              <a:t>Scale</a:t>
            </a:r>
            <a:endParaRPr b="0" lang="en-GB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381f"/>
                </a:solidFill>
                <a:latin typeface="Calibri"/>
              </a:rPr>
              <a:t>Resource Utilisation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6172200" y="1356840"/>
            <a:ext cx="5180760" cy="48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800" spc="-1" strike="noStrike">
                <a:solidFill>
                  <a:srgbClr val="610506"/>
                </a:solidFill>
                <a:latin typeface="Calibri"/>
              </a:rPr>
              <a:t>Pitfalls</a:t>
            </a:r>
            <a:endParaRPr b="0" lang="en-GB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610506"/>
                </a:solidFill>
                <a:latin typeface="Calibri"/>
              </a:rPr>
              <a:t>Safety</a:t>
            </a:r>
            <a:endParaRPr b="0" lang="en-GB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610506"/>
                </a:solidFill>
                <a:latin typeface="Calibri"/>
              </a:rPr>
              <a:t>Security</a:t>
            </a:r>
            <a:endParaRPr b="0" lang="en-GB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610506"/>
                </a:solidFill>
                <a:latin typeface="Calibri"/>
              </a:rPr>
              <a:t>Accountability</a:t>
            </a:r>
            <a:endParaRPr b="0" lang="en-GB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610506"/>
                </a:solidFill>
                <a:latin typeface="Calibri"/>
              </a:rPr>
              <a:t>Privilege</a:t>
            </a:r>
            <a:endParaRPr b="0" lang="en-GB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610506"/>
                </a:solidFill>
                <a:latin typeface="Calibri"/>
              </a:rPr>
              <a:t>Trust</a:t>
            </a:r>
            <a:endParaRPr b="0" lang="en-GB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610506"/>
                </a:solidFill>
                <a:latin typeface="Calibri"/>
              </a:rPr>
              <a:t>Social Impact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925416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7153DE2-8BD8-4B75-B8E1-D156C3BA5054}" type="slidenum">
              <a:rPr b="0" lang="en-GB" sz="1200" spc="-1" strike="noStrike">
                <a:solidFill>
                  <a:srgbClr val="262626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80" name="CustomShape 4"/>
          <p:cNvSpPr/>
          <p:nvPr/>
        </p:nvSpPr>
        <p:spPr>
          <a:xfrm>
            <a:off x="1426680" y="140400"/>
            <a:ext cx="8859600" cy="70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Calibri"/>
              </a:rPr>
              <a:t>The cycle of technology vs social good</a:t>
            </a:r>
            <a:endParaRPr b="0" lang="en-GB" sz="32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838080" y="872280"/>
            <a:ext cx="6989040" cy="255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Calibri Light"/>
              </a:rPr>
              <a:t>Technology is a useful servant but a dangerous master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838080" y="3456000"/>
            <a:ext cx="6989040" cy="20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400" spc="-1" strike="noStrike">
                <a:solidFill>
                  <a:srgbClr val="ffffff"/>
                </a:solidFill>
                <a:latin typeface="Calibri"/>
              </a:rPr>
              <a:t>Christian Lous Lange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GB" sz="2400" spc="-1" strike="noStrike">
                <a:solidFill>
                  <a:srgbClr val="ffffff"/>
                </a:solidFill>
                <a:latin typeface="Calibri"/>
              </a:rPr>
              <a:t>historian, political scientist, 1869-1938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925416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C19FE6E-DBA7-4A68-B8D7-CC55CAA96553}" type="slidenum">
              <a:rPr b="0" lang="en-GB" sz="1200" spc="-1" strike="noStrike">
                <a:solidFill>
                  <a:srgbClr val="262626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925416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AA44572-D480-42B2-805E-AAAC3863ED30}" type="slidenum">
              <a:rPr b="0" lang="en-GB" sz="1200" spc="-1" strike="noStrike">
                <a:solidFill>
                  <a:srgbClr val="262626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426680" y="140400"/>
            <a:ext cx="8859600" cy="70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Calibri"/>
              </a:rPr>
              <a:t>We have always been learning...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1"/>
          <a:stretch/>
        </p:blipFill>
        <p:spPr>
          <a:xfrm>
            <a:off x="165600" y="1443600"/>
            <a:ext cx="4514040" cy="4676040"/>
          </a:xfrm>
          <a:prstGeom prst="rect">
            <a:avLst/>
          </a:prstGeom>
          <a:ln>
            <a:noFill/>
          </a:ln>
        </p:spPr>
      </p:pic>
      <p:pic>
        <p:nvPicPr>
          <p:cNvPr id="287" name="" descr=""/>
          <p:cNvPicPr/>
          <p:nvPr/>
        </p:nvPicPr>
        <p:blipFill>
          <a:blip r:embed="rId2"/>
          <a:stretch/>
        </p:blipFill>
        <p:spPr>
          <a:xfrm>
            <a:off x="5472000" y="2039400"/>
            <a:ext cx="6350760" cy="3576240"/>
          </a:xfrm>
          <a:prstGeom prst="rect">
            <a:avLst/>
          </a:prstGeom>
          <a:ln>
            <a:noFill/>
          </a:ln>
        </p:spPr>
      </p:pic>
      <p:sp>
        <p:nvSpPr>
          <p:cNvPr id="288" name="CustomShape 3"/>
          <p:cNvSpPr/>
          <p:nvPr/>
        </p:nvSpPr>
        <p:spPr>
          <a:xfrm>
            <a:off x="792000" y="6264000"/>
            <a:ext cx="7703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We start with benefits and then add safety measures...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838080" y="1320840"/>
            <a:ext cx="10393560" cy="48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GB" sz="2800" spc="-1" strike="noStrike">
                <a:solidFill>
                  <a:srgbClr val="00381f"/>
                </a:solidFill>
                <a:latin typeface="Calibri"/>
              </a:rPr>
              <a:t>Laws / Regulations e.g. safe limits of radiation in phones</a:t>
            </a:r>
            <a:endParaRPr b="0" lang="en-GB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GB" sz="2800" spc="-1" strike="noStrike">
                <a:solidFill>
                  <a:srgbClr val="00381f"/>
                </a:solidFill>
                <a:latin typeface="Calibri"/>
              </a:rPr>
              <a:t>Engineered features e.g. auto-shutoff when phones get hot</a:t>
            </a:r>
            <a:endParaRPr b="0" lang="en-GB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GB" sz="2800" spc="-1" strike="noStrike">
                <a:solidFill>
                  <a:srgbClr val="00381f"/>
                </a:solidFill>
                <a:latin typeface="Calibri"/>
              </a:rPr>
              <a:t>Social Demand e.g. transparent reports, independent verification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925416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A275A0D-8EF4-4AE9-BFB5-E01E135C9AEE}" type="slidenum">
              <a:rPr b="0" lang="en-GB" sz="1200" spc="-1" strike="noStrike">
                <a:solidFill>
                  <a:srgbClr val="262626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1426680" y="140400"/>
            <a:ext cx="8859600" cy="70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GB" sz="3200" spc="-1" strike="noStrike">
                <a:solidFill>
                  <a:srgbClr val="ffffff"/>
                </a:solidFill>
                <a:latin typeface="Calibri"/>
              </a:rPr>
              <a:t>Social interaction with Technology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1"/>
          <a:stretch/>
        </p:blipFill>
        <p:spPr>
          <a:xfrm>
            <a:off x="1545120" y="3073680"/>
            <a:ext cx="2307960" cy="1558080"/>
          </a:xfrm>
          <a:prstGeom prst="rect">
            <a:avLst/>
          </a:prstGeom>
          <a:ln>
            <a:noFill/>
          </a:ln>
        </p:spPr>
      </p:pic>
      <p:pic>
        <p:nvPicPr>
          <p:cNvPr id="293" name="" descr=""/>
          <p:cNvPicPr/>
          <p:nvPr/>
        </p:nvPicPr>
        <p:blipFill>
          <a:blip r:embed="rId2"/>
          <a:stretch/>
        </p:blipFill>
        <p:spPr>
          <a:xfrm>
            <a:off x="4307400" y="3075120"/>
            <a:ext cx="1622880" cy="1482840"/>
          </a:xfrm>
          <a:prstGeom prst="rect">
            <a:avLst/>
          </a:prstGeom>
          <a:ln>
            <a:noFill/>
          </a:ln>
        </p:spPr>
      </p:pic>
      <p:pic>
        <p:nvPicPr>
          <p:cNvPr id="294" name="" descr=""/>
          <p:cNvPicPr/>
          <p:nvPr/>
        </p:nvPicPr>
        <p:blipFill>
          <a:blip r:embed="rId3"/>
          <a:stretch/>
        </p:blipFill>
        <p:spPr>
          <a:xfrm>
            <a:off x="6541200" y="3286080"/>
            <a:ext cx="1296000" cy="1113480"/>
          </a:xfrm>
          <a:prstGeom prst="rect">
            <a:avLst/>
          </a:prstGeom>
          <a:ln>
            <a:noFill/>
          </a:ln>
        </p:spPr>
      </p:pic>
      <p:pic>
        <p:nvPicPr>
          <p:cNvPr id="295" name="" descr=""/>
          <p:cNvPicPr/>
          <p:nvPr/>
        </p:nvPicPr>
        <p:blipFill>
          <a:blip r:embed="rId4"/>
          <a:stretch/>
        </p:blipFill>
        <p:spPr>
          <a:xfrm>
            <a:off x="8724600" y="3209040"/>
            <a:ext cx="1295280" cy="1257120"/>
          </a:xfrm>
          <a:prstGeom prst="rect">
            <a:avLst/>
          </a:prstGeom>
          <a:ln>
            <a:noFill/>
          </a:ln>
        </p:spPr>
      </p:pic>
      <p:pic>
        <p:nvPicPr>
          <p:cNvPr id="296" name="" descr=""/>
          <p:cNvPicPr/>
          <p:nvPr/>
        </p:nvPicPr>
        <p:blipFill>
          <a:blip r:embed="rId5"/>
          <a:stretch/>
        </p:blipFill>
        <p:spPr>
          <a:xfrm>
            <a:off x="3213000" y="5019480"/>
            <a:ext cx="1180800" cy="989280"/>
          </a:xfrm>
          <a:prstGeom prst="rect">
            <a:avLst/>
          </a:prstGeom>
          <a:ln>
            <a:noFill/>
          </a:ln>
        </p:spPr>
      </p:pic>
      <p:pic>
        <p:nvPicPr>
          <p:cNvPr id="297" name="" descr=""/>
          <p:cNvPicPr/>
          <p:nvPr/>
        </p:nvPicPr>
        <p:blipFill>
          <a:blip r:embed="rId6"/>
          <a:stretch/>
        </p:blipFill>
        <p:spPr>
          <a:xfrm>
            <a:off x="5571360" y="4798080"/>
            <a:ext cx="930600" cy="1177560"/>
          </a:xfrm>
          <a:prstGeom prst="rect">
            <a:avLst/>
          </a:prstGeom>
          <a:ln>
            <a:noFill/>
          </a:ln>
        </p:spPr>
      </p:pic>
      <p:pic>
        <p:nvPicPr>
          <p:cNvPr id="298" name="" descr=""/>
          <p:cNvPicPr/>
          <p:nvPr/>
        </p:nvPicPr>
        <p:blipFill>
          <a:blip r:embed="rId7"/>
          <a:stretch/>
        </p:blipFill>
        <p:spPr>
          <a:xfrm>
            <a:off x="7595640" y="5205240"/>
            <a:ext cx="1413360" cy="77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</TotalTime>
  <Application>LibreOffice/6.0.7.3$Linux_X86_64 LibreOffice_project/00m0$Build-3</Application>
  <Words>5</Words>
  <Paragraphs>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2020-03-25T20:24:27Z</dcterms:created>
  <dc:creator>Jenny Margaret Walsh</dc:creator>
  <dc:description/>
  <dc:language>en-GB</dc:language>
  <cp:lastModifiedBy>Harshvardhan Pandit</cp:lastModifiedBy>
  <dcterms:modified xsi:type="dcterms:W3CDTF">2020-04-22T15:39:24Z</dcterms:modified>
  <cp:revision>66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